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embeddedFontLst>
    <p:embeddedFont>
      <p:font typeface="Arial Black" panose="020B0604020202020204" pitchFamily="34" charset="0"/>
      <p:regular r:id="rId9"/>
      <p:bold r:id="rId10"/>
    </p:embeddedFont>
    <p:embeddedFont>
      <p:font typeface="Montserrat" pitchFamily="2" charset="77"/>
      <p:regular r:id="rId11"/>
      <p:bold r:id="rId12"/>
      <p:italic r:id="rId13"/>
      <p:boldItalic r:id="rId14"/>
    </p:embeddedFont>
    <p:embeddedFont>
      <p:font typeface="Quattrocento Sans" panose="020B0502050000020003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gzos+FCurGNRCG1PLEGw6UF1k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1A46"/>
    <a:srgbClr val="FEFEFE"/>
    <a:srgbClr val="FDFDFD"/>
    <a:srgbClr val="343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850DEF-275C-4A7F-8C00-A23EA184C444}">
  <a:tblStyle styleId="{85850DEF-275C-4A7F-8C00-A23EA184C44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0"/>
    <p:restoredTop sz="94661"/>
  </p:normalViewPr>
  <p:slideViewPr>
    <p:cSldViewPr snapToGrid="0">
      <p:cViewPr varScale="1">
        <p:scale>
          <a:sx n="76" d="100"/>
          <a:sy n="76" d="100"/>
        </p:scale>
        <p:origin x="216" y="10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39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customschemas.google.com/relationships/presentationmetadata" Target="metadata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243F80-7CD6-24A1-7648-898AB15F3F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28B5E-9FA0-4284-81E0-B525B9EC4E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E38BA-3852-6247-B240-30C6E7A7EEB4}" type="datetimeFigureOut">
              <a:rPr lang="en-US" smtClean="0"/>
              <a:t>2/8/25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380D0-8079-6585-FF8C-84DD950F7A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BB23CF-1BE7-A946-5333-FE57F1F672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87E05-2548-BE42-B754-354846FB2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519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1524000" y="8048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BEB05F4-A833-7F20-796B-26AEF4FD8C94}"/>
              </a:ext>
            </a:extLst>
          </p:cNvPr>
          <p:cNvGrpSpPr/>
          <p:nvPr userDrawn="1"/>
        </p:nvGrpSpPr>
        <p:grpSpPr>
          <a:xfrm>
            <a:off x="0" y="0"/>
            <a:ext cx="12192001" cy="876301"/>
            <a:chOff x="0" y="0"/>
            <a:chExt cx="12192001" cy="87630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569B71-825A-F68C-A253-0A3EA94DE4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692400" cy="8763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0DD560D-39FB-3514-DE05-3C425D084B60}"/>
                </a:ext>
              </a:extLst>
            </p:cNvPr>
            <p:cNvSpPr/>
            <p:nvPr userDrawn="1"/>
          </p:nvSpPr>
          <p:spPr>
            <a:xfrm>
              <a:off x="2692401" y="2007"/>
              <a:ext cx="9499600" cy="874294"/>
            </a:xfrm>
            <a:prstGeom prst="rect">
              <a:avLst/>
            </a:prstGeom>
            <a:solidFill>
              <a:srgbClr val="3439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hyperlink" Target="https://github.com/r-isachenko/2024-DGM-AIMasters-cours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1F9D79-F342-ECAA-1301-A655B2FBBFA7}"/>
              </a:ext>
            </a:extLst>
          </p:cNvPr>
          <p:cNvSpPr/>
          <p:nvPr/>
        </p:nvSpPr>
        <p:spPr>
          <a:xfrm>
            <a:off x="0" y="888274"/>
            <a:ext cx="1449977" cy="5969726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E5398-9577-257E-316E-AA3F860C7F91}"/>
              </a:ext>
            </a:extLst>
          </p:cNvPr>
          <p:cNvGrpSpPr/>
          <p:nvPr/>
        </p:nvGrpSpPr>
        <p:grpSpPr>
          <a:xfrm>
            <a:off x="1449977" y="876699"/>
            <a:ext cx="10742023" cy="5969726"/>
            <a:chOff x="418011" y="3074756"/>
            <a:chExt cx="10742023" cy="5969726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l="20615" t="21883" r="12347" b="11884"/>
            <a:stretch/>
          </p:blipFill>
          <p:spPr>
            <a:xfrm>
              <a:off x="418011" y="3074756"/>
              <a:ext cx="10742023" cy="5969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7B14D3-7DC1-283B-04B3-6F3D8D8D8E08}"/>
                </a:ext>
              </a:extLst>
            </p:cNvPr>
            <p:cNvSpPr/>
            <p:nvPr/>
          </p:nvSpPr>
          <p:spPr>
            <a:xfrm>
              <a:off x="535577" y="3592286"/>
              <a:ext cx="3025888" cy="4310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Google Shape;94;p1"/>
          <p:cNvSpPr/>
          <p:nvPr/>
        </p:nvSpPr>
        <p:spPr>
          <a:xfrm>
            <a:off x="170865" y="6234668"/>
            <a:ext cx="6096000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СТАРТ КУРСА: 07.02.2025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среда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1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0865" y="1036131"/>
            <a:ext cx="6781200" cy="131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dirty="0">
              <a:solidFill>
                <a:srgbClr val="A41A4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"/>
          <p:cNvPicPr preferRelativeResize="0"/>
          <p:nvPr/>
        </p:nvPicPr>
        <p:blipFill rotWithShape="1">
          <a:blip r:embed="rId3">
            <a:alphaModFix/>
          </a:blip>
          <a:srcRect l="43405" r="1639" b="3282"/>
          <a:stretch/>
        </p:blipFill>
        <p:spPr>
          <a:xfrm>
            <a:off x="3541568" y="1425605"/>
            <a:ext cx="3588222" cy="2407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"/>
          <p:cNvSpPr/>
          <p:nvPr/>
        </p:nvSpPr>
        <p:spPr>
          <a:xfrm>
            <a:off x="3525136" y="1049211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261343" y="4042202"/>
            <a:ext cx="7021200" cy="2751980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rgbClr val="041A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261344" y="976202"/>
            <a:ext cx="7021199" cy="2961327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C77113-7B30-63E5-8F26-81D9A2C4D437}"/>
              </a:ext>
            </a:extLst>
          </p:cNvPr>
          <p:cNvGrpSpPr/>
          <p:nvPr/>
        </p:nvGrpSpPr>
        <p:grpSpPr>
          <a:xfrm>
            <a:off x="321187" y="1301441"/>
            <a:ext cx="2816729" cy="2407248"/>
            <a:chOff x="315809" y="1252445"/>
            <a:chExt cx="2931611" cy="2505430"/>
          </a:xfrm>
        </p:grpSpPr>
        <p:pic>
          <p:nvPicPr>
            <p:cNvPr id="129" name="Google Shape;129;p3"/>
            <p:cNvPicPr preferRelativeResize="0"/>
            <p:nvPr/>
          </p:nvPicPr>
          <p:blipFill rotWithShape="1">
            <a:blip r:embed="rId3">
              <a:alphaModFix/>
            </a:blip>
            <a:srcRect l="3001" t="14597" r="64764" b="13133"/>
            <a:stretch/>
          </p:blipFill>
          <p:spPr>
            <a:xfrm>
              <a:off x="315809" y="1252445"/>
              <a:ext cx="2931611" cy="25054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29D7DE-31C7-34B0-F2FB-64BF36705AC1}"/>
                </a:ext>
              </a:extLst>
            </p:cNvPr>
            <p:cNvSpPr/>
            <p:nvPr/>
          </p:nvSpPr>
          <p:spPr>
            <a:xfrm>
              <a:off x="315809" y="1252445"/>
              <a:ext cx="1614591" cy="30965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Google Shape;132;p3"/>
          <p:cNvSpPr/>
          <p:nvPr/>
        </p:nvSpPr>
        <p:spPr>
          <a:xfrm>
            <a:off x="338852" y="1056203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Discriminat</a:t>
            </a:r>
            <a:r>
              <a:rPr lang="en-US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2C5A5-C291-1507-C5EB-EDEEE9EB7151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lang="ru-RU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626228-5AF4-A625-56C6-CD9574C66871}"/>
              </a:ext>
            </a:extLst>
          </p:cNvPr>
          <p:cNvSpPr txBox="1"/>
          <p:nvPr/>
        </p:nvSpPr>
        <p:spPr>
          <a:xfrm>
            <a:off x="421239" y="6373976"/>
            <a:ext cx="461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  <a:t>https://</a:t>
            </a:r>
            <a:r>
              <a:rPr lang="en-US" dirty="0" err="1">
                <a:solidFill>
                  <a:srgbClr val="000000"/>
                </a:solidFill>
                <a:effectLst/>
                <a:latin typeface="Helvetica" pitchFamily="2" charset="0"/>
              </a:rPr>
              <a:t>www.midjourney.com</a:t>
            </a:r>
            <a: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  <a:t>/explore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B2563E-9AC3-406C-AAF0-39FF31C92B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9032" b="53149"/>
          <a:stretch/>
        </p:blipFill>
        <p:spPr>
          <a:xfrm>
            <a:off x="625363" y="4239631"/>
            <a:ext cx="6293159" cy="19249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2959B6-D9F3-4D7E-5331-D35BEAA2B6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5377"/>
          <a:stretch/>
        </p:blipFill>
        <p:spPr>
          <a:xfrm>
            <a:off x="7435902" y="1327924"/>
            <a:ext cx="4533845" cy="50946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497" y="2554536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2056" y="15690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2069504" y="1574240"/>
            <a:ext cx="34962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 преподаватель МФТИ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Занимаюсь компьютерным зрением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Yandex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" name="Google Shape;109;p2" descr="A close up of a 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67003" y="21167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/>
          <p:nvPr/>
        </p:nvSpPr>
        <p:spPr>
          <a:xfrm>
            <a:off x="1807922" y="112764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676243" y="2477914"/>
            <a:ext cx="3884400" cy="39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171650" y="1555000"/>
            <a:ext cx="5526600" cy="5200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модели,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нормализующих потоков,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современными методами генеративного моделированиями.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497" y="4362375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4813" y="3544541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2032257" y="3606338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(2020)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lnSpc>
                <a:spcPct val="115000"/>
              </a:lnSpc>
              <a:buSzPts val="1100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Старший разработчик в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Ecom.Tech</a:t>
            </a:r>
            <a:endParaRPr lang="en-US" sz="20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2" descr="A close up of a 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9760" y="4049030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"/>
          <p:cNvSpPr/>
          <p:nvPr/>
        </p:nvSpPr>
        <p:spPr>
          <a:xfrm>
            <a:off x="1770682" y="3027030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МАТВЕЙ МОРОЗОВ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676243" y="4323638"/>
            <a:ext cx="3884400" cy="425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morozov_ma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6171647" y="1125117"/>
            <a:ext cx="3347286" cy="437001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КОРОТКО О КУРСЕ</a:t>
            </a:r>
            <a:endParaRPr sz="1200" dirty="0">
              <a:solidFill>
                <a:srgbClr val="A41A4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952F96-9677-C991-E776-A363BBA0FABD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ПРЕПОДАВАТЕЛЯХ И КУРСЕ</a:t>
            </a:r>
            <a:endParaRPr lang="ru-R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0AE626-C509-3523-1078-9B28D4E733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581" y="3014887"/>
            <a:ext cx="1308751" cy="1308751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E4115B-23C3-79D8-79B1-C20F8554AF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431" y="1125117"/>
            <a:ext cx="1398901" cy="1398901"/>
          </a:xfrm>
          <a:prstGeom prst="ellipse">
            <a:avLst/>
          </a:prstGeom>
        </p:spPr>
      </p:pic>
      <p:pic>
        <p:nvPicPr>
          <p:cNvPr id="14" name="Google Shape;114;p2">
            <a:extLst>
              <a:ext uri="{FF2B5EF4-FFF2-40B4-BE49-F238E27FC236}">
                <a16:creationId xmlns:a16="http://schemas.microsoft.com/office/drawing/2014/main" id="{D52BB1FB-5B0A-ED56-6B36-C3830A7991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217" y="6312026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15;p2">
            <a:extLst>
              <a:ext uri="{FF2B5EF4-FFF2-40B4-BE49-F238E27FC236}">
                <a16:creationId xmlns:a16="http://schemas.microsoft.com/office/drawing/2014/main" id="{63BACEB7-5E58-942F-0F05-2C2FF98C88D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27076" y="5345479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16;p2">
            <a:extLst>
              <a:ext uri="{FF2B5EF4-FFF2-40B4-BE49-F238E27FC236}">
                <a16:creationId xmlns:a16="http://schemas.microsoft.com/office/drawing/2014/main" id="{141CCC75-89D1-9FD3-2F74-CA1414DFF1E6}"/>
              </a:ext>
            </a:extLst>
          </p:cNvPr>
          <p:cNvSpPr/>
          <p:nvPr/>
        </p:nvSpPr>
        <p:spPr>
          <a:xfrm>
            <a:off x="2004520" y="5407276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(2023), аспирант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SkolTech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" name="Google Shape;118;p2">
            <a:extLst>
              <a:ext uri="{FF2B5EF4-FFF2-40B4-BE49-F238E27FC236}">
                <a16:creationId xmlns:a16="http://schemas.microsoft.com/office/drawing/2014/main" id="{C442604B-7386-A9BD-33F0-51B66F75ABE8}"/>
              </a:ext>
            </a:extLst>
          </p:cNvPr>
          <p:cNvSpPr/>
          <p:nvPr/>
        </p:nvSpPr>
        <p:spPr>
          <a:xfrm>
            <a:off x="1742945" y="4827968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ГРИГОРИЙ КСЕНОФОНТОВ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 err="1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асисстент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19;p2">
            <a:extLst>
              <a:ext uri="{FF2B5EF4-FFF2-40B4-BE49-F238E27FC236}">
                <a16:creationId xmlns:a16="http://schemas.microsoft.com/office/drawing/2014/main" id="{218D563C-513D-9C59-BF92-65C40ED9307D}"/>
              </a:ext>
            </a:extLst>
          </p:cNvPr>
          <p:cNvSpPr/>
          <p:nvPr/>
        </p:nvSpPr>
        <p:spPr>
          <a:xfrm>
            <a:off x="580963" y="6273289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gregkseno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B19CD88-A664-6835-868A-C8A833B854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2494" y="4716766"/>
            <a:ext cx="1308751" cy="1308751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/>
          <p:nvPr/>
        </p:nvSpPr>
        <p:spPr>
          <a:xfrm>
            <a:off x="898950" y="1350425"/>
            <a:ext cx="3273300" cy="14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4"/>
          <p:cNvGrpSpPr/>
          <p:nvPr/>
        </p:nvGrpSpPr>
        <p:grpSpPr>
          <a:xfrm>
            <a:off x="551096" y="1504606"/>
            <a:ext cx="280784" cy="269085"/>
            <a:chOff x="6548" y="3015"/>
            <a:chExt cx="408" cy="391"/>
          </a:xfrm>
          <a:solidFill>
            <a:srgbClr val="A41A46"/>
          </a:solidFill>
        </p:grpSpPr>
        <p:sp>
          <p:nvSpPr>
            <p:cNvPr id="156" name="Google Shape;156;p4"/>
            <p:cNvSpPr/>
            <p:nvPr/>
          </p:nvSpPr>
          <p:spPr>
            <a:xfrm>
              <a:off x="6584" y="3015"/>
              <a:ext cx="337" cy="355"/>
            </a:xfrm>
            <a:custGeom>
              <a:avLst/>
              <a:gdLst/>
              <a:ahLst/>
              <a:cxnLst/>
              <a:rect l="l" t="t" r="r" b="b"/>
              <a:pathLst>
                <a:path w="228" h="240" extrusionOk="0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48" y="3051"/>
              <a:ext cx="408" cy="355"/>
            </a:xfrm>
            <a:custGeom>
              <a:avLst/>
              <a:gdLst/>
              <a:ahLst/>
              <a:cxnLst/>
              <a:rect l="l" t="t" r="r" b="b"/>
              <a:pathLst>
                <a:path w="276" h="240" extrusionOk="0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539541" y="2655366"/>
            <a:ext cx="255643" cy="275900"/>
            <a:chOff x="570" y="1908"/>
            <a:chExt cx="366" cy="395"/>
          </a:xfrm>
          <a:solidFill>
            <a:srgbClr val="A41A46"/>
          </a:solidFill>
        </p:grpSpPr>
        <p:sp>
          <p:nvSpPr>
            <p:cNvPr id="160" name="Google Shape;160;p4"/>
            <p:cNvSpPr/>
            <p:nvPr/>
          </p:nvSpPr>
          <p:spPr>
            <a:xfrm>
              <a:off x="570" y="1908"/>
              <a:ext cx="366" cy="395"/>
            </a:xfrm>
            <a:custGeom>
              <a:avLst/>
              <a:gdLst/>
              <a:ahLst/>
              <a:cxnLst/>
              <a:rect l="l" t="t" r="r" b="b"/>
              <a:pathLst>
                <a:path w="239" h="264" extrusionOk="0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716" y="1947"/>
              <a:ext cx="76" cy="102"/>
            </a:xfrm>
            <a:custGeom>
              <a:avLst/>
              <a:gdLst/>
              <a:ahLst/>
              <a:cxnLst/>
              <a:rect l="l" t="t" r="r" b="b"/>
              <a:pathLst>
                <a:path w="50" h="68" extrusionOk="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520194" y="2285674"/>
            <a:ext cx="314989" cy="275060"/>
            <a:chOff x="3437" y="3023"/>
            <a:chExt cx="426" cy="372"/>
          </a:xfrm>
          <a:solidFill>
            <a:srgbClr val="A41A46"/>
          </a:solidFill>
        </p:grpSpPr>
        <p:sp>
          <p:nvSpPr>
            <p:cNvPr id="164" name="Google Shape;164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4"/>
          <p:cNvSpPr/>
          <p:nvPr/>
        </p:nvSpPr>
        <p:spPr>
          <a:xfrm>
            <a:off x="884599" y="3689750"/>
            <a:ext cx="3311091" cy="241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дз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 1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баллов:   </a:t>
            </a:r>
            <a:r>
              <a:rPr lang="en-US" sz="1300" dirty="0">
                <a:solidFill>
                  <a:srgbClr val="A41A46"/>
                </a:solidFill>
                <a:latin typeface="Arial Black"/>
                <a:ea typeface="Montserrat"/>
                <a:cs typeface="Arial Black"/>
                <a:sym typeface="Arial Black"/>
              </a:rPr>
              <a:t>90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en-US" sz="1300" dirty="0">
                <a:solidFill>
                  <a:srgbClr val="A41A46"/>
                </a:solidFill>
                <a:latin typeface="Arial Black"/>
                <a:ea typeface="Montserrat"/>
                <a:cs typeface="Arial Black"/>
                <a:sym typeface="Arial Black"/>
              </a:rPr>
              <a:t>30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 =</a:t>
            </a:r>
            <a:endParaRPr sz="18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 dirty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</a:t>
            </a:r>
            <a:r>
              <a:rPr lang="en-US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20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БАЛЛА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min(</a:t>
            </a: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floor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(#баллов/</a:t>
            </a:r>
            <a:r>
              <a:rPr lang="en-US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10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)</a:t>
            </a:r>
            <a:r>
              <a:rPr lang="en-US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, 10)</a:t>
            </a:r>
            <a:endParaRPr sz="17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547794" y="1897106"/>
            <a:ext cx="287385" cy="265177"/>
            <a:chOff x="2403" y="1737"/>
            <a:chExt cx="427" cy="394"/>
          </a:xfrm>
          <a:solidFill>
            <a:srgbClr val="A41A46"/>
          </a:solidFill>
        </p:grpSpPr>
        <p:sp>
          <p:nvSpPr>
            <p:cNvPr id="181" name="Google Shape;181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523675" y="4812023"/>
            <a:ext cx="287375" cy="265175"/>
            <a:chOff x="2400" y="1718"/>
            <a:chExt cx="427" cy="428"/>
          </a:xfrm>
          <a:solidFill>
            <a:srgbClr val="A41A46"/>
          </a:solidFill>
        </p:grpSpPr>
        <p:sp>
          <p:nvSpPr>
            <p:cNvPr id="186" name="Google Shape;186;p4"/>
            <p:cNvSpPr/>
            <p:nvPr/>
          </p:nvSpPr>
          <p:spPr>
            <a:xfrm>
              <a:off x="2400" y="1844"/>
              <a:ext cx="427" cy="17"/>
            </a:xfrm>
            <a:custGeom>
              <a:avLst/>
              <a:gdLst/>
              <a:ahLst/>
              <a:cxnLst/>
              <a:rect l="l" t="t" r="r" b="b"/>
              <a:pathLst>
                <a:path w="288" h="12" extrusionOk="0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2400" y="1719"/>
              <a:ext cx="427" cy="42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525" y="1718"/>
              <a:ext cx="177" cy="428"/>
            </a:xfrm>
            <a:custGeom>
              <a:avLst/>
              <a:gdLst/>
              <a:ahLst/>
              <a:cxnLst/>
              <a:rect l="l" t="t" r="r" b="b"/>
              <a:pathLst>
                <a:path w="120" h="289" extrusionOk="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488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683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91" name="Google Shape;191;p4"/>
          <p:cNvGraphicFramePr/>
          <p:nvPr>
            <p:extLst>
              <p:ext uri="{D42A27DB-BD31-4B8C-83A1-F6EECF244321}">
                <p14:modId xmlns:p14="http://schemas.microsoft.com/office/powerpoint/2010/main" val="328184330"/>
              </p:ext>
            </p:extLst>
          </p:nvPr>
        </p:nvGraphicFramePr>
        <p:xfrm>
          <a:off x="4228479" y="933762"/>
          <a:ext cx="7698621" cy="5485537"/>
        </p:xfrm>
        <a:graphic>
          <a:graphicData uri="http://schemas.openxmlformats.org/drawingml/2006/table">
            <a:tbl>
              <a:tblPr firstRow="1" bandRow="1">
                <a:noFill/>
                <a:tableStyleId>{85850DEF-275C-4A7F-8C00-A23EA184C444}</a:tableStyleId>
              </a:tblPr>
              <a:tblGrid>
                <a:gridCol w="398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0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833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0" u="none" strike="noStrike" cap="none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№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0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ТЕМА ЛЕКЦИИ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Logistics. Generative models overview and motivation. Problem statement. Divergence minimization framework. Autoregressive models (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PixelCNN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).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2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Normalizing Flow (NF) intuition and definition. Linear NF. Gaussian autoregressive NF. Coupling layer (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RealNVP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).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3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Forward and reverse KL divergence for NF. Latent variable models (LVM). Variational lower bound (ELBO). EM-algorithm.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00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4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Amortized inference, ELBO gradients, 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reparametrization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 trick. Variational Autoencoder (VAE). NF as VAE model. Discrete VAE latent representations.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5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Vector quantization, straight-through gradient estimation (VQ-VAE). Gumbel-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softmax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 trick (DALL-E). ELBO surgery and optimal VAE prior. Learnable VAE prior.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6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Likelihood-free learning. GAN optimality theorem. Wasserstein distance.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7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Wasserstein GAN (WGAN). f-divergence minimization. GAN evaluation (FID, Precision-Recall, truncation trick).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8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Langevin dynamic. Score matching (Denoising score matching, Noise Conditioned Score Network (NCSN)). Forward gaussian diffusion process.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330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9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Denoising score matching for diffusion. Reverse Gaussian diffusion process. Gaussian diffusion model as VAE. ELBO for DDPM.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122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10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Denoising diffusion probabilistic model (DDPM): 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reparametrization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 and overview. Denoising diffusion as score-based generative model. Model guidance: classifier guidance, 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classfier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-free guidance.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11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Continuous-in-time NF and neural ODE. Continuity equation for NF log-likelihood. FFJORD and Hutchinson's trace estimator. Adjoint method for continuous-in-time NF.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12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SDE basics. Kolmogorov-Fokker-Planck equation. Probability flow ODE. Reverse SDE. Variance Preserving and Variance Exploding SDEs.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13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Score-based generative models through SDE. Flow matching. Conditional flow matching. Conical gaussian paths.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14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Conical gaussian paths (continued). Linear interpolation. Link with diffusion and score matching. Latent space models. Course overview.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92" name="Google Shape;192;p4"/>
          <p:cNvSpPr/>
          <p:nvPr/>
        </p:nvSpPr>
        <p:spPr>
          <a:xfrm>
            <a:off x="459175" y="933738"/>
            <a:ext cx="36558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523681" y="4313381"/>
            <a:ext cx="287358" cy="265059"/>
            <a:chOff x="2403" y="1737"/>
            <a:chExt cx="427" cy="394"/>
          </a:xfrm>
          <a:solidFill>
            <a:srgbClr val="A41A46"/>
          </a:solidFill>
        </p:grpSpPr>
        <p:sp>
          <p:nvSpPr>
            <p:cNvPr id="194" name="Google Shape;194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509782" y="3715149"/>
            <a:ext cx="315166" cy="275067"/>
            <a:chOff x="3437" y="3023"/>
            <a:chExt cx="426" cy="372"/>
          </a:xfrm>
          <a:solidFill>
            <a:srgbClr val="A41A46"/>
          </a:solidFill>
        </p:grpSpPr>
        <p:sp>
          <p:nvSpPr>
            <p:cNvPr id="199" name="Google Shape;199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"/>
          <p:cNvSpPr/>
          <p:nvPr/>
        </p:nvSpPr>
        <p:spPr>
          <a:xfrm>
            <a:off x="453625" y="3167700"/>
            <a:ext cx="36669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488597-2891-3E7F-162C-68268BE33800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О КУРСЕ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/>
          <p:nvPr/>
        </p:nvSpPr>
        <p:spPr>
          <a:xfrm>
            <a:off x="374704" y="1483910"/>
            <a:ext cx="5226295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 + Статистика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 + Основы глубокого обучения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+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pytorch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5"/>
          <p:cNvSpPr/>
          <p:nvPr/>
        </p:nvSpPr>
        <p:spPr>
          <a:xfrm>
            <a:off x="260400" y="3354234"/>
            <a:ext cx="52740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фидбек, особенно негативный, приветствуется!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374700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ЧТО НУЖНО ЗНАТЬ?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374700" y="2917134"/>
            <a:ext cx="52740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КЛЮЧЕВЫЕ МОМЕНТЫ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9" name="Google Shape;22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6690" y="2952440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7566690" y="233943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7833461" y="286926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2498051" y="5327366"/>
            <a:ext cx="651381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3600" dirty="0">
              <a:solidFill>
                <a:schemeClr val="tx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6171650" y="1511550"/>
            <a:ext cx="380070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https://github.com/r-isachenko/2025-DGM-AIMasters-course</a:t>
            </a: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</p:txBody>
      </p:sp>
      <p:sp>
        <p:nvSpPr>
          <p:cNvPr id="235" name="Google Shape;235;p5"/>
          <p:cNvSpPr/>
          <p:nvPr/>
        </p:nvSpPr>
        <p:spPr>
          <a:xfrm>
            <a:off x="6200225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REPO</a:t>
            </a: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0AD010-4597-E548-2189-DCB68C06C633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И ЕЩЁ..</a:t>
            </a: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6985F5-5332-2D64-DF11-9366AD903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1590" y="2339431"/>
            <a:ext cx="1398901" cy="1398901"/>
          </a:xfrm>
          <a:prstGeom prst="ellipse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602</Words>
  <Application>Microsoft Macintosh PowerPoint</Application>
  <PresentationFormat>Widescreen</PresentationFormat>
  <Paragraphs>92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Helvetica</vt:lpstr>
      <vt:lpstr>Calibri</vt:lpstr>
      <vt:lpstr>Arial Black</vt:lpstr>
      <vt:lpstr>Courier New</vt:lpstr>
      <vt:lpstr>Helvetica Neue</vt:lpstr>
      <vt:lpstr>Montserrat</vt:lpstr>
      <vt:lpstr>Arial</vt:lpstr>
      <vt:lpstr>Quattrocento Sans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Рудавина Варвара</dc:creator>
  <cp:lastModifiedBy>Roman Isachenko</cp:lastModifiedBy>
  <cp:revision>15</cp:revision>
  <dcterms:created xsi:type="dcterms:W3CDTF">2021-01-27T12:15:32Z</dcterms:created>
  <dcterms:modified xsi:type="dcterms:W3CDTF">2025-02-08T08:02:05Z</dcterms:modified>
</cp:coreProperties>
</file>